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 id="2147483650" r:id="rId2"/>
  </p:sldMasterIdLst>
  <p:notesMasterIdLst>
    <p:notesMasterId r:id="rId27"/>
  </p:notesMasterIdLst>
  <p:sldIdLst>
    <p:sldId id="256" r:id="rId3"/>
    <p:sldId id="367" r:id="rId4"/>
    <p:sldId id="257" r:id="rId5"/>
    <p:sldId id="365" r:id="rId6"/>
    <p:sldId id="258" r:id="rId7"/>
    <p:sldId id="363" r:id="rId8"/>
    <p:sldId id="373" r:id="rId9"/>
    <p:sldId id="364" r:id="rId10"/>
    <p:sldId id="378" r:id="rId11"/>
    <p:sldId id="262" r:id="rId12"/>
    <p:sldId id="368" r:id="rId13"/>
    <p:sldId id="369" r:id="rId14"/>
    <p:sldId id="370" r:id="rId15"/>
    <p:sldId id="371" r:id="rId16"/>
    <p:sldId id="372" r:id="rId17"/>
    <p:sldId id="379" r:id="rId18"/>
    <p:sldId id="380" r:id="rId19"/>
    <p:sldId id="375" r:id="rId20"/>
    <p:sldId id="374" r:id="rId21"/>
    <p:sldId id="362" r:id="rId22"/>
    <p:sldId id="376" r:id="rId23"/>
    <p:sldId id="377" r:id="rId24"/>
    <p:sldId id="382" r:id="rId25"/>
    <p:sldId id="381" r:id="rId26"/>
  </p:sldIdLst>
  <p:sldSz cx="24377650" cy="13716000"/>
  <p:notesSz cx="6858000" cy="9144000"/>
  <p:embeddedFontLst>
    <p:embeddedFont>
      <p:font typeface="Montserrat" panose="02010600030101010101" charset="0"/>
      <p:regular r:id="rId28"/>
      <p:bold r:id="rId29"/>
    </p:embeddedFont>
    <p:embeddedFont>
      <p:font typeface="Lato" panose="02010600030101010101"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35" autoAdjust="0"/>
    <p:restoredTop sz="96353" autoAdjust="0"/>
  </p:normalViewPr>
  <p:slideViewPr>
    <p:cSldViewPr snapToGrid="0">
      <p:cViewPr varScale="1">
        <p:scale>
          <a:sx n="54" d="100"/>
          <a:sy n="54" d="100"/>
        </p:scale>
        <p:origin x="69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microsoft.com/office/2015/10/relationships/revisionInfo" Target="revisionInfo.xml"/></Relationships>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jp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jpe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7270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8430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27517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10355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7371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82087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01177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95604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19</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6971227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Shape 9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20" name="Shape 9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47705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04519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69630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96514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646116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65796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04524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 name="Shape 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1426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662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330483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1878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endParaRPr lang="en-US" sz="138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界面</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C6FA1976-8FD8-4DF5-8048-A048B2F1C6BD}"/>
              </a:ext>
            </a:extLst>
          </p:cNvPr>
          <p:cNvPicPr>
            <a:picLocks noChangeAspect="1"/>
          </p:cNvPicPr>
          <p:nvPr/>
        </p:nvPicPr>
        <p:blipFill>
          <a:blip r:embed="rId3"/>
          <a:stretch>
            <a:fillRect/>
          </a:stretch>
        </p:blipFill>
        <p:spPr>
          <a:xfrm>
            <a:off x="4804126" y="2619584"/>
            <a:ext cx="14769397" cy="105847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浏览</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qqqqqqqqqqqqqqqqqqqqqq</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窗口</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4411E395-F658-41BB-AE89-F8F78727E732}"/>
              </a:ext>
            </a:extLst>
          </p:cNvPr>
          <p:cNvPicPr>
            <a:picLocks noChangeAspect="1"/>
          </p:cNvPicPr>
          <p:nvPr/>
        </p:nvPicPr>
        <p:blipFill rotWithShape="1">
          <a:blip r:embed="rId3"/>
          <a:srcRect t="-602" r="83746" b="4105"/>
          <a:stretch/>
        </p:blipFill>
        <p:spPr>
          <a:xfrm>
            <a:off x="2026022" y="2498000"/>
            <a:ext cx="5988423" cy="99987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文本框 3">
            <a:extLst>
              <a:ext uri="{FF2B5EF4-FFF2-40B4-BE49-F238E27FC236}">
                <a16:creationId xmlns:a16="http://schemas.microsoft.com/office/drawing/2014/main" id="{BEA82425-F8F7-4221-9CD3-A72D52711092}"/>
              </a:ext>
            </a:extLst>
          </p:cNvPr>
          <p:cNvSpPr txBox="1"/>
          <p:nvPr/>
        </p:nvSpPr>
        <p:spPr>
          <a:xfrm>
            <a:off x="9023346" y="2498000"/>
            <a:ext cx="13173266" cy="2246769"/>
          </a:xfrm>
          <a:prstGeom prst="rect">
            <a:avLst/>
          </a:prstGeom>
          <a:noFill/>
        </p:spPr>
        <p:txBody>
          <a:bodyPr wrap="square" rtlCol="0">
            <a:spAutoFit/>
          </a:bodyPr>
          <a:lstStyle/>
          <a:p>
            <a:r>
              <a:rPr lang="zh-CN" altLang="en-US" sz="2800" dirty="0"/>
              <a:t>在浏览窗口中，显示了模型的层级结构以及其内容，其中的内容包括四种视图，</a:t>
            </a:r>
            <a:r>
              <a:rPr lang="en-US" altLang="zh-CN" sz="2800" dirty="0"/>
              <a:t>Use Case</a:t>
            </a:r>
            <a:r>
              <a:rPr lang="zh-CN" altLang="en-US" sz="2800" dirty="0"/>
              <a:t>视图、</a:t>
            </a:r>
            <a:r>
              <a:rPr lang="en-US" altLang="zh-CN" sz="2800" dirty="0"/>
              <a:t>Logical</a:t>
            </a:r>
            <a:r>
              <a:rPr lang="zh-CN" altLang="en-US" sz="2800" dirty="0"/>
              <a:t>视图、</a:t>
            </a:r>
            <a:r>
              <a:rPr lang="en-US" altLang="zh-CN" sz="2800" dirty="0"/>
              <a:t>Component</a:t>
            </a:r>
            <a:r>
              <a:rPr lang="zh-CN" altLang="en-US" sz="2800" dirty="0"/>
              <a:t>视图和</a:t>
            </a:r>
            <a:r>
              <a:rPr lang="en-US" altLang="zh-CN" sz="2800" dirty="0"/>
              <a:t>Deployment</a:t>
            </a:r>
            <a:r>
              <a:rPr lang="zh-CN" altLang="en-US" sz="2800" dirty="0"/>
              <a:t>视图。点击每个视图的右键，选择</a:t>
            </a:r>
            <a:r>
              <a:rPr lang="en-US" altLang="zh-CN" sz="2800" dirty="0"/>
              <a:t>new</a:t>
            </a:r>
            <a:r>
              <a:rPr lang="zh-CN" altLang="en-US" sz="2800" dirty="0"/>
              <a:t>就可以看到这个视图所包含的一些模型元素。</a:t>
            </a:r>
            <a:endParaRPr lang="en-US" altLang="zh-CN" sz="2800" dirty="0"/>
          </a:p>
          <a:p>
            <a:r>
              <a:rPr lang="zh-CN" altLang="en-US" sz="2800" dirty="0"/>
              <a:t>我们可以在这里创建新的</a:t>
            </a:r>
            <a:r>
              <a:rPr lang="en-US" altLang="zh-CN" sz="2800" dirty="0"/>
              <a:t>Use Case</a:t>
            </a:r>
            <a:r>
              <a:rPr lang="zh-CN" altLang="en-US" sz="2800" dirty="0"/>
              <a:t>视图、</a:t>
            </a:r>
            <a:r>
              <a:rPr lang="en-US" altLang="zh-CN" sz="2800" dirty="0"/>
              <a:t>Logical</a:t>
            </a:r>
            <a:r>
              <a:rPr lang="zh-CN" altLang="en-US" sz="2800" dirty="0"/>
              <a:t>视图、</a:t>
            </a:r>
            <a:r>
              <a:rPr lang="en-US" altLang="zh-CN" sz="2800" dirty="0"/>
              <a:t>Component</a:t>
            </a:r>
            <a:r>
              <a:rPr lang="zh-CN" altLang="en-US" sz="2800" dirty="0"/>
              <a:t>视图和</a:t>
            </a:r>
            <a:r>
              <a:rPr lang="en-US" altLang="zh-CN" sz="2800" dirty="0"/>
              <a:t>Deployment</a:t>
            </a:r>
            <a:r>
              <a:rPr lang="zh-CN" altLang="en-US" sz="2800" dirty="0"/>
              <a:t>视图。</a:t>
            </a:r>
          </a:p>
        </p:txBody>
      </p:sp>
    </p:spTree>
    <p:extLst>
      <p:ext uri="{BB962C8B-B14F-4D97-AF65-F5344CB8AC3E}">
        <p14:creationId xmlns:p14="http://schemas.microsoft.com/office/powerpoint/2010/main" val="19269700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bg2"/>
                </a:solidFill>
                <a:latin typeface="Montserrat" panose="02000505000000020004"/>
                <a:ea typeface="Montserrat" panose="02000505000000020004"/>
                <a:cs typeface="Montserrat" panose="02000505000000020004"/>
                <a:sym typeface="Montserrat" panose="02000505000000020004"/>
              </a:rPr>
              <a:t>用例图</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2B3CD79-2DB3-41C1-962A-6C1D14D35FFE}"/>
              </a:ext>
            </a:extLst>
          </p:cNvPr>
          <p:cNvPicPr>
            <a:picLocks noChangeAspect="1"/>
          </p:cNvPicPr>
          <p:nvPr/>
        </p:nvPicPr>
        <p:blipFill rotWithShape="1">
          <a:blip r:embed="rId3"/>
          <a:srcRect l="13607" t="10120" r="67712" b="25288"/>
          <a:stretch/>
        </p:blipFill>
        <p:spPr>
          <a:xfrm>
            <a:off x="717176" y="2619584"/>
            <a:ext cx="10237695" cy="99555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文本框 4">
            <a:extLst>
              <a:ext uri="{FF2B5EF4-FFF2-40B4-BE49-F238E27FC236}">
                <a16:creationId xmlns:a16="http://schemas.microsoft.com/office/drawing/2014/main" id="{8A8DCF7B-5C90-4E84-B223-0F3F435E6DE8}"/>
              </a:ext>
            </a:extLst>
          </p:cNvPr>
          <p:cNvSpPr txBox="1"/>
          <p:nvPr/>
        </p:nvSpPr>
        <p:spPr>
          <a:xfrm>
            <a:off x="11152094" y="2619584"/>
            <a:ext cx="11241741" cy="1815882"/>
          </a:xfrm>
          <a:prstGeom prst="rect">
            <a:avLst/>
          </a:prstGeom>
          <a:noFill/>
        </p:spPr>
        <p:txBody>
          <a:bodyPr wrap="square" rtlCol="0">
            <a:spAutoFit/>
          </a:bodyPr>
          <a:lstStyle/>
          <a:p>
            <a:r>
              <a:rPr lang="zh-CN" altLang="en-US" sz="2800" dirty="0"/>
              <a:t>从用例图中我们可以看到系统干什么与谁交互。用例是系统提供的功能参与者是系统与谁交互参与者可以是人、系统或其他实体。一个系统可以创建一个或多个用例图。</a:t>
            </a:r>
            <a:endParaRPr lang="en-US" altLang="zh-CN" sz="2800" dirty="0"/>
          </a:p>
          <a:p>
            <a:r>
              <a:rPr lang="zh-CN" altLang="en-US" sz="2800" dirty="0"/>
              <a:t>左边就是一张简单的用例图。</a:t>
            </a:r>
          </a:p>
        </p:txBody>
      </p:sp>
    </p:spTree>
    <p:extLst>
      <p:ext uri="{BB962C8B-B14F-4D97-AF65-F5344CB8AC3E}">
        <p14:creationId xmlns:p14="http://schemas.microsoft.com/office/powerpoint/2010/main" val="27512042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状态图</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9023346" y="2619584"/>
            <a:ext cx="11241741" cy="1815882"/>
          </a:xfrm>
          <a:prstGeom prst="rect">
            <a:avLst/>
          </a:prstGeom>
          <a:noFill/>
        </p:spPr>
        <p:txBody>
          <a:bodyPr wrap="square" rtlCol="0">
            <a:spAutoFit/>
          </a:bodyPr>
          <a:lstStyle/>
          <a:p>
            <a:r>
              <a:rPr lang="zh-CN" altLang="en-US" sz="2800" dirty="0"/>
              <a:t>活动图显示了从活动到活动的流。活动图可以在分析系统业务时用来演示业务流也可以在收集系统需求的时候显示一个用例中的事件流。活动图显示了系统中某个业务或者某个用例中要经历哪些活动这些活动按什么顺序发生</a:t>
            </a:r>
          </a:p>
        </p:txBody>
      </p:sp>
      <p:pic>
        <p:nvPicPr>
          <p:cNvPr id="2" name="图片 1">
            <a:extLst>
              <a:ext uri="{FF2B5EF4-FFF2-40B4-BE49-F238E27FC236}">
                <a16:creationId xmlns:a16="http://schemas.microsoft.com/office/drawing/2014/main" id="{43B03ACE-036B-4262-BFEA-7C9622C3F7F3}"/>
              </a:ext>
            </a:extLst>
          </p:cNvPr>
          <p:cNvPicPr>
            <a:picLocks noChangeAspect="1"/>
          </p:cNvPicPr>
          <p:nvPr/>
        </p:nvPicPr>
        <p:blipFill rotWithShape="1">
          <a:blip r:embed="rId3"/>
          <a:srcRect l="11548" t="12921" r="76867" b="20319"/>
          <a:stretch/>
        </p:blipFill>
        <p:spPr>
          <a:xfrm>
            <a:off x="1201270" y="2498000"/>
            <a:ext cx="6447663" cy="107743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01013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类图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11490037" y="2619584"/>
            <a:ext cx="10419705" cy="523220"/>
          </a:xfrm>
          <a:prstGeom prst="rect">
            <a:avLst/>
          </a:prstGeom>
          <a:noFill/>
        </p:spPr>
        <p:txBody>
          <a:bodyPr wrap="square" rtlCol="0">
            <a:spAutoFit/>
          </a:bodyPr>
          <a:lstStyle/>
          <a:p>
            <a:r>
              <a:rPr lang="zh-CN" altLang="en-US" sz="2800" dirty="0"/>
              <a:t>类图显示系统之中类和类之间的交互。</a:t>
            </a:r>
          </a:p>
        </p:txBody>
      </p:sp>
      <p:pic>
        <p:nvPicPr>
          <p:cNvPr id="3" name="图片 2">
            <a:extLst>
              <a:ext uri="{FF2B5EF4-FFF2-40B4-BE49-F238E27FC236}">
                <a16:creationId xmlns:a16="http://schemas.microsoft.com/office/drawing/2014/main" id="{04D1D12C-5349-497C-AD6E-86EDAA3C302A}"/>
              </a:ext>
            </a:extLst>
          </p:cNvPr>
          <p:cNvPicPr>
            <a:picLocks noChangeAspect="1"/>
          </p:cNvPicPr>
          <p:nvPr/>
        </p:nvPicPr>
        <p:blipFill rotWithShape="1">
          <a:blip r:embed="rId3"/>
          <a:srcRect l="13020" t="12692" r="70121" b="23456"/>
          <a:stretch/>
        </p:blipFill>
        <p:spPr>
          <a:xfrm>
            <a:off x="1518396" y="2496594"/>
            <a:ext cx="9200676" cy="98007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628227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顺序图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9023346" y="2816808"/>
            <a:ext cx="10419705" cy="523220"/>
          </a:xfrm>
          <a:prstGeom prst="rect">
            <a:avLst/>
          </a:prstGeom>
          <a:noFill/>
        </p:spPr>
        <p:txBody>
          <a:bodyPr wrap="square" rtlCol="0">
            <a:spAutoFit/>
          </a:bodyPr>
          <a:lstStyle/>
          <a:p>
            <a:r>
              <a:rPr lang="zh-CN" altLang="en-US" sz="2800" dirty="0"/>
              <a:t>序列图显示用例中的功能流程</a:t>
            </a:r>
          </a:p>
        </p:txBody>
      </p:sp>
      <p:pic>
        <p:nvPicPr>
          <p:cNvPr id="2" name="图片 1">
            <a:extLst>
              <a:ext uri="{FF2B5EF4-FFF2-40B4-BE49-F238E27FC236}">
                <a16:creationId xmlns:a16="http://schemas.microsoft.com/office/drawing/2014/main" id="{9492CE34-5868-44FE-8B80-D31E045FC1E4}"/>
              </a:ext>
            </a:extLst>
          </p:cNvPr>
          <p:cNvPicPr>
            <a:picLocks noChangeAspect="1"/>
          </p:cNvPicPr>
          <p:nvPr/>
        </p:nvPicPr>
        <p:blipFill rotWithShape="1">
          <a:blip r:embed="rId3"/>
          <a:srcRect l="11682" t="19851" r="77952" b="30324"/>
          <a:stretch/>
        </p:blipFill>
        <p:spPr>
          <a:xfrm>
            <a:off x="1434353" y="2619584"/>
            <a:ext cx="7588993" cy="1023605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036893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顺序图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10081387" y="2860254"/>
            <a:ext cx="10419705" cy="523220"/>
          </a:xfrm>
          <a:prstGeom prst="rect">
            <a:avLst/>
          </a:prstGeom>
          <a:noFill/>
        </p:spPr>
        <p:txBody>
          <a:bodyPr wrap="square" rtlCol="0">
            <a:spAutoFit/>
          </a:bodyPr>
          <a:lstStyle/>
          <a:p>
            <a:r>
              <a:rPr lang="zh-CN" altLang="en-US" sz="2800" dirty="0"/>
              <a:t>可有顺序图转化而来</a:t>
            </a:r>
          </a:p>
        </p:txBody>
      </p:sp>
      <p:pic>
        <p:nvPicPr>
          <p:cNvPr id="3" name="图片 2">
            <a:extLst>
              <a:ext uri="{FF2B5EF4-FFF2-40B4-BE49-F238E27FC236}">
                <a16:creationId xmlns:a16="http://schemas.microsoft.com/office/drawing/2014/main" id="{86B4F508-3315-4799-AF14-AAB9C0A0ABDC}"/>
              </a:ext>
            </a:extLst>
          </p:cNvPr>
          <p:cNvPicPr>
            <a:picLocks noChangeAspect="1"/>
          </p:cNvPicPr>
          <p:nvPr/>
        </p:nvPicPr>
        <p:blipFill rotWithShape="1">
          <a:blip r:embed="rId3"/>
          <a:srcRect l="9305" t="22044" r="78827" b="42139"/>
          <a:stretch/>
        </p:blipFill>
        <p:spPr>
          <a:xfrm>
            <a:off x="1013226" y="2860254"/>
            <a:ext cx="8616463" cy="73135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631266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部署图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066656B8-C57B-4125-AB31-C3DAF4DE2B42}"/>
              </a:ext>
            </a:extLst>
          </p:cNvPr>
          <p:cNvPicPr>
            <a:picLocks noChangeAspect="1"/>
          </p:cNvPicPr>
          <p:nvPr/>
        </p:nvPicPr>
        <p:blipFill rotWithShape="1">
          <a:blip r:embed="rId3"/>
          <a:srcRect l="15151" t="43593" r="65285" b="30754"/>
          <a:stretch/>
        </p:blipFill>
        <p:spPr>
          <a:xfrm>
            <a:off x="1788828" y="4189998"/>
            <a:ext cx="14469036" cy="533600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文本框 9">
            <a:extLst>
              <a:ext uri="{FF2B5EF4-FFF2-40B4-BE49-F238E27FC236}">
                <a16:creationId xmlns:a16="http://schemas.microsoft.com/office/drawing/2014/main" id="{A98047AB-EAE0-471E-8169-F388DC9A7C37}"/>
              </a:ext>
            </a:extLst>
          </p:cNvPr>
          <p:cNvSpPr txBox="1"/>
          <p:nvPr/>
        </p:nvSpPr>
        <p:spPr>
          <a:xfrm>
            <a:off x="16529538" y="4187763"/>
            <a:ext cx="6491827" cy="3108543"/>
          </a:xfrm>
          <a:prstGeom prst="rect">
            <a:avLst/>
          </a:prstGeom>
          <a:noFill/>
        </p:spPr>
        <p:txBody>
          <a:bodyPr wrap="square" rtlCol="0">
            <a:spAutoFit/>
          </a:bodyPr>
          <a:lstStyle/>
          <a:p>
            <a:r>
              <a:rPr lang="zh-CN" altLang="en-US" sz="2800" dirty="0"/>
              <a:t>实施图显示网络的物理布局，系统中涉及的处理器、设备、连接和过程。</a:t>
            </a:r>
          </a:p>
          <a:p>
            <a:r>
              <a:rPr lang="zh-CN" altLang="en-US" sz="2800" dirty="0"/>
              <a:t>处理器是网络中处理功能所在的机器，包括服务器和工作站，不包括打印机扫描仪之类的设备。处理器用来运行进程（执行代码）。一个项目只有一个实施图。</a:t>
            </a:r>
          </a:p>
        </p:txBody>
      </p:sp>
    </p:spTree>
    <p:extLst>
      <p:ext uri="{BB962C8B-B14F-4D97-AF65-F5344CB8AC3E}">
        <p14:creationId xmlns:p14="http://schemas.microsoft.com/office/powerpoint/2010/main" val="23673823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检视所有区块</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F9C5353-2F61-4F38-BE30-05B340B09063}"/>
              </a:ext>
            </a:extLst>
          </p:cNvPr>
          <p:cNvPicPr>
            <a:picLocks noChangeAspect="1"/>
          </p:cNvPicPr>
          <p:nvPr/>
        </p:nvPicPr>
        <p:blipFill rotWithShape="1">
          <a:blip r:embed="rId3"/>
          <a:srcRect l="11614" t="17172" r="53113" b="19479"/>
          <a:stretch/>
        </p:blipFill>
        <p:spPr>
          <a:xfrm>
            <a:off x="1093523" y="2619584"/>
            <a:ext cx="18122547" cy="91539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图片 3">
            <a:extLst>
              <a:ext uri="{FF2B5EF4-FFF2-40B4-BE49-F238E27FC236}">
                <a16:creationId xmlns:a16="http://schemas.microsoft.com/office/drawing/2014/main" id="{233CD613-048A-4705-9F57-BD9387EAEA54}"/>
              </a:ext>
            </a:extLst>
          </p:cNvPr>
          <p:cNvPicPr>
            <a:picLocks noChangeAspect="1"/>
          </p:cNvPicPr>
          <p:nvPr/>
        </p:nvPicPr>
        <p:blipFill rotWithShape="1">
          <a:blip r:embed="rId4"/>
          <a:srcRect l="40684" t="59720" r="54050" b="21531"/>
          <a:stretch/>
        </p:blipFill>
        <p:spPr>
          <a:xfrm>
            <a:off x="19853032" y="8498144"/>
            <a:ext cx="3270738" cy="32753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290301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提问</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18271693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grpSp>
        <p:nvGrpSpPr>
          <p:cNvPr id="922" name="Shape 922"/>
          <p:cNvGrpSpPr/>
          <p:nvPr/>
        </p:nvGrpSpPr>
        <p:grpSpPr>
          <a:xfrm>
            <a:off x="5276457" y="1752599"/>
            <a:ext cx="3474720" cy="10347959"/>
            <a:chOff x="5276457" y="1752600"/>
            <a:chExt cx="3474720" cy="10652760"/>
          </a:xfrm>
        </p:grpSpPr>
        <p:cxnSp>
          <p:nvCxnSpPr>
            <p:cNvPr id="923" name="Shape 923"/>
            <p:cNvCxnSpPr/>
            <p:nvPr/>
          </p:nvCxnSpPr>
          <p:spPr>
            <a:xfrm>
              <a:off x="5276457" y="1752600"/>
              <a:ext cx="0" cy="10652760"/>
            </a:xfrm>
            <a:prstGeom prst="straightConnector1">
              <a:avLst/>
            </a:prstGeom>
            <a:noFill/>
            <a:ln w="9525" cap="flat" cmpd="sng">
              <a:solidFill>
                <a:schemeClr val="dk1"/>
              </a:solidFill>
              <a:prstDash val="solid"/>
              <a:miter/>
              <a:headEnd type="none" w="med" len="med"/>
              <a:tailEnd type="none" w="med" len="med"/>
            </a:ln>
          </p:spPr>
        </p:cxnSp>
        <p:cxnSp>
          <p:nvCxnSpPr>
            <p:cNvPr id="924" name="Shape 924"/>
            <p:cNvCxnSpPr/>
            <p:nvPr/>
          </p:nvCxnSpPr>
          <p:spPr>
            <a:xfrm>
              <a:off x="8751177" y="1752600"/>
              <a:ext cx="0" cy="10652760"/>
            </a:xfrm>
            <a:prstGeom prst="straightConnector1">
              <a:avLst/>
            </a:prstGeom>
            <a:noFill/>
            <a:ln w="9525" cap="flat" cmpd="sng">
              <a:solidFill>
                <a:schemeClr val="dk1"/>
              </a:solidFill>
              <a:prstDash val="solid"/>
              <a:miter/>
              <a:headEnd type="none" w="med" len="med"/>
              <a:tailEnd type="none" w="med" len="med"/>
            </a:ln>
          </p:spPr>
        </p:cxnSp>
      </p:grpSp>
      <p:cxnSp>
        <p:nvCxnSpPr>
          <p:cNvPr id="925" name="Shape 925"/>
          <p:cNvCxnSpPr/>
          <p:nvPr/>
        </p:nvCxnSpPr>
        <p:spPr>
          <a:xfrm>
            <a:off x="1673225" y="5168923"/>
            <a:ext cx="10515599" cy="0"/>
          </a:xfrm>
          <a:prstGeom prst="straightConnector1">
            <a:avLst/>
          </a:prstGeom>
          <a:noFill/>
          <a:ln w="9525" cap="flat" cmpd="sng">
            <a:solidFill>
              <a:schemeClr val="dk1"/>
            </a:solidFill>
            <a:prstDash val="solid"/>
            <a:miter/>
            <a:headEnd type="none" w="med" len="med"/>
            <a:tailEnd type="none" w="med" len="med"/>
          </a:ln>
        </p:spPr>
      </p:cxnSp>
      <p:cxnSp>
        <p:nvCxnSpPr>
          <p:cNvPr id="926" name="Shape 926"/>
          <p:cNvCxnSpPr/>
          <p:nvPr/>
        </p:nvCxnSpPr>
        <p:spPr>
          <a:xfrm>
            <a:off x="1673225" y="8520931"/>
            <a:ext cx="10515599" cy="0"/>
          </a:xfrm>
          <a:prstGeom prst="straightConnector1">
            <a:avLst/>
          </a:prstGeom>
          <a:noFill/>
          <a:ln w="9525" cap="flat" cmpd="sng">
            <a:solidFill>
              <a:schemeClr val="dk1"/>
            </a:solidFill>
            <a:prstDash val="solid"/>
            <a:miter/>
            <a:headEnd type="none" w="med" len="med"/>
            <a:tailEnd type="none" w="med" len="med"/>
          </a:ln>
        </p:spPr>
      </p:cxnSp>
      <p:sp>
        <p:nvSpPr>
          <p:cNvPr id="927" name="Shape 927"/>
          <p:cNvSpPr txBox="1"/>
          <p:nvPr/>
        </p:nvSpPr>
        <p:spPr>
          <a:xfrm>
            <a:off x="14417231" y="3280610"/>
            <a:ext cx="7324384" cy="56323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吴思楠</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沈舸帆</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沈家豪</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汤志东</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姚天恒</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叶家威</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en-US" sz="7200" dirty="0">
                <a:solidFill>
                  <a:schemeClr val="dk2"/>
                </a:solidFill>
                <a:latin typeface="Montserrat" panose="02000505000000020004"/>
                <a:ea typeface="Montserrat" panose="02000505000000020004"/>
                <a:cs typeface="Montserrat" panose="02000505000000020004"/>
                <a:sym typeface="Montserrat" panose="02000505000000020004"/>
              </a:rPr>
              <a:t> </a:t>
            </a:r>
          </a:p>
        </p:txBody>
      </p:sp>
      <p:sp>
        <p:nvSpPr>
          <p:cNvPr id="928" name="Shape 928"/>
          <p:cNvSpPr txBox="1"/>
          <p:nvPr/>
        </p:nvSpPr>
        <p:spPr>
          <a:xfrm>
            <a:off x="14417231" y="2820473"/>
            <a:ext cx="5282215" cy="338554"/>
          </a:xfrm>
          <a:prstGeom prst="rect">
            <a:avLst/>
          </a:prstGeom>
          <a:noFill/>
          <a:ln>
            <a:noFill/>
          </a:ln>
        </p:spPr>
        <p:txBody>
          <a:bodyPr lIns="91425" tIns="45700" rIns="91425" bIns="45700" anchor="t" anchorCtr="0">
            <a:noAutofit/>
          </a:bodyPr>
          <a:lstStyle/>
          <a:p>
            <a:pPr lvl="0" rtl="0">
              <a:spcBef>
                <a:spcPts val="0"/>
              </a:spcBef>
              <a:buSzPct val="25000"/>
              <a:buNone/>
            </a:pPr>
            <a:r>
              <a:rPr lang="zh-CN" altLang="en-US" sz="2800" dirty="0">
                <a:solidFill>
                  <a:schemeClr val="dk2"/>
                </a:solidFill>
                <a:latin typeface="Montserrat" panose="02000505000000020004"/>
                <a:ea typeface="Montserrat" panose="02000505000000020004"/>
                <a:cs typeface="Montserrat" panose="02000505000000020004"/>
                <a:sym typeface="Montserrat" panose="02000505000000020004"/>
              </a:rPr>
              <a:t>成员</a:t>
            </a:r>
            <a:endParaRPr lang="en-US" sz="28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9" name="Shape 929"/>
          <p:cNvSpPr txBox="1"/>
          <p:nvPr/>
        </p:nvSpPr>
        <p:spPr>
          <a:xfrm>
            <a:off x="14417231" y="9945290"/>
            <a:ext cx="6267894" cy="156966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2017/11/4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制作</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930" name="Shape 930"/>
          <p:cNvPicPr preferRelativeResize="0"/>
          <p:nvPr/>
        </p:nvPicPr>
        <p:blipFill>
          <a:blip r:embed="rId3">
            <a:extLst>
              <a:ext uri="{28A0092B-C50C-407E-A947-70E740481C1C}">
                <a14:useLocalDpi xmlns:a14="http://schemas.microsoft.com/office/drawing/2010/main" val="0"/>
              </a:ext>
            </a:extLst>
          </a:blip>
          <a:stretch>
            <a:fillRect/>
          </a:stretch>
        </p:blipFill>
        <p:spPr>
          <a:xfrm>
            <a:off x="2382578" y="2225976"/>
            <a:ext cx="2497691" cy="2497691"/>
          </a:xfrm>
          <a:prstGeom prst="rect">
            <a:avLst/>
          </a:prstGeom>
          <a:noFill/>
          <a:ln>
            <a:noFill/>
          </a:ln>
        </p:spPr>
      </p:pic>
      <p:pic>
        <p:nvPicPr>
          <p:cNvPr id="931" name="Shape 931"/>
          <p:cNvPicPr preferRelativeResize="0"/>
          <p:nvPr/>
        </p:nvPicPr>
        <p:blipFill>
          <a:blip r:embed="rId4">
            <a:extLst>
              <a:ext uri="{28A0092B-C50C-407E-A947-70E740481C1C}">
                <a14:useLocalDpi xmlns:a14="http://schemas.microsoft.com/office/drawing/2010/main" val="0"/>
              </a:ext>
            </a:extLst>
          </a:blip>
          <a:stretch>
            <a:fillRect/>
          </a:stretch>
        </p:blipFill>
        <p:spPr>
          <a:xfrm>
            <a:off x="5792691" y="2225976"/>
            <a:ext cx="2497691" cy="2497691"/>
          </a:xfrm>
          <a:prstGeom prst="rect">
            <a:avLst/>
          </a:prstGeom>
          <a:noFill/>
          <a:ln>
            <a:noFill/>
          </a:ln>
        </p:spPr>
      </p:pic>
      <p:pic>
        <p:nvPicPr>
          <p:cNvPr id="932" name="Shape 932"/>
          <p:cNvPicPr preferRelativeResize="0"/>
          <p:nvPr/>
        </p:nvPicPr>
        <p:blipFill>
          <a:blip r:embed="rId3">
            <a:extLst>
              <a:ext uri="{28A0092B-C50C-407E-A947-70E740481C1C}">
                <a14:useLocalDpi xmlns:a14="http://schemas.microsoft.com/office/drawing/2010/main" val="0"/>
              </a:ext>
            </a:extLst>
          </a:blip>
          <a:stretch>
            <a:fillRect/>
          </a:stretch>
        </p:blipFill>
        <p:spPr>
          <a:xfrm>
            <a:off x="9202803" y="2227110"/>
            <a:ext cx="2497691" cy="2497691"/>
          </a:xfrm>
          <a:prstGeom prst="rect">
            <a:avLst/>
          </a:prstGeom>
          <a:noFill/>
          <a:ln>
            <a:noFill/>
          </a:ln>
        </p:spPr>
      </p:pic>
      <p:pic>
        <p:nvPicPr>
          <p:cNvPr id="933" name="Shape 933"/>
          <p:cNvPicPr preferRelativeResize="0"/>
          <p:nvPr/>
        </p:nvPicPr>
        <p:blipFill>
          <a:blip r:embed="rId5">
            <a:extLst>
              <a:ext uri="{28A0092B-C50C-407E-A947-70E740481C1C}">
                <a14:useLocalDpi xmlns:a14="http://schemas.microsoft.com/office/drawing/2010/main" val="0"/>
              </a:ext>
            </a:extLst>
          </a:blip>
          <a:stretch>
            <a:fillRect/>
          </a:stretch>
        </p:blipFill>
        <p:spPr>
          <a:xfrm>
            <a:off x="9202803" y="5600778"/>
            <a:ext cx="2497691" cy="2497691"/>
          </a:xfrm>
          <a:prstGeom prst="rect">
            <a:avLst/>
          </a:prstGeom>
          <a:noFill/>
          <a:ln>
            <a:noFill/>
          </a:ln>
        </p:spPr>
      </p:pic>
      <p:pic>
        <p:nvPicPr>
          <p:cNvPr id="934" name="Shape 934"/>
          <p:cNvPicPr preferRelativeResize="0"/>
          <p:nvPr/>
        </p:nvPicPr>
        <p:blipFill>
          <a:blip r:embed="rId6">
            <a:extLst>
              <a:ext uri="{28A0092B-C50C-407E-A947-70E740481C1C}">
                <a14:useLocalDpi xmlns:a14="http://schemas.microsoft.com/office/drawing/2010/main" val="0"/>
              </a:ext>
            </a:extLst>
          </a:blip>
          <a:stretch>
            <a:fillRect/>
          </a:stretch>
        </p:blipFill>
        <p:spPr>
          <a:xfrm>
            <a:off x="5792691" y="5599644"/>
            <a:ext cx="2497691" cy="2497691"/>
          </a:xfrm>
          <a:prstGeom prst="rect">
            <a:avLst/>
          </a:prstGeom>
          <a:noFill/>
          <a:ln>
            <a:noFill/>
          </a:ln>
        </p:spPr>
      </p:pic>
      <p:pic>
        <p:nvPicPr>
          <p:cNvPr id="935" name="Shape 935"/>
          <p:cNvPicPr preferRelativeResize="0"/>
          <p:nvPr/>
        </p:nvPicPr>
        <p:blipFill>
          <a:blip r:embed="rId7">
            <a:extLst>
              <a:ext uri="{28A0092B-C50C-407E-A947-70E740481C1C}">
                <a14:useLocalDpi xmlns:a14="http://schemas.microsoft.com/office/drawing/2010/main" val="0"/>
              </a:ext>
            </a:extLst>
          </a:blip>
          <a:stretch>
            <a:fillRect/>
          </a:stretch>
        </p:blipFill>
        <p:spPr>
          <a:xfrm>
            <a:off x="2380429" y="5599644"/>
            <a:ext cx="2501990" cy="2497691"/>
          </a:xfrm>
          <a:prstGeom prst="rect">
            <a:avLst/>
          </a:prstGeom>
          <a:noFill/>
          <a:ln>
            <a:noFill/>
          </a:ln>
        </p:spPr>
      </p:pic>
      <p:pic>
        <p:nvPicPr>
          <p:cNvPr id="936" name="Shape 936"/>
          <p:cNvPicPr preferRelativeResize="0"/>
          <p:nvPr/>
        </p:nvPicPr>
        <p:blipFill>
          <a:blip r:embed="rId8">
            <a:extLst>
              <a:ext uri="{28A0092B-C50C-407E-A947-70E740481C1C}">
                <a14:useLocalDpi xmlns:a14="http://schemas.microsoft.com/office/drawing/2010/main" val="0"/>
              </a:ext>
            </a:extLst>
          </a:blip>
          <a:stretch>
            <a:fillRect/>
          </a:stretch>
        </p:blipFill>
        <p:spPr>
          <a:xfrm>
            <a:off x="2382578" y="9017259"/>
            <a:ext cx="2497691" cy="2497691"/>
          </a:xfrm>
          <a:prstGeom prst="rect">
            <a:avLst/>
          </a:prstGeom>
          <a:noFill/>
          <a:ln>
            <a:noFill/>
          </a:ln>
        </p:spPr>
      </p:pic>
      <p:pic>
        <p:nvPicPr>
          <p:cNvPr id="937" name="Shape 937"/>
          <p:cNvPicPr preferRelativeResize="0"/>
          <p:nvPr/>
        </p:nvPicPr>
        <p:blipFill>
          <a:blip r:embed="rId9">
            <a:extLst>
              <a:ext uri="{28A0092B-C50C-407E-A947-70E740481C1C}">
                <a14:useLocalDpi xmlns:a14="http://schemas.microsoft.com/office/drawing/2010/main" val="0"/>
              </a:ext>
            </a:extLst>
          </a:blip>
          <a:stretch>
            <a:fillRect/>
          </a:stretch>
        </p:blipFill>
        <p:spPr>
          <a:xfrm>
            <a:off x="5790542" y="9017259"/>
            <a:ext cx="2501990" cy="2497691"/>
          </a:xfrm>
          <a:prstGeom prst="rect">
            <a:avLst/>
          </a:prstGeom>
          <a:noFill/>
          <a:ln>
            <a:noFill/>
          </a:ln>
        </p:spPr>
      </p:pic>
      <p:pic>
        <p:nvPicPr>
          <p:cNvPr id="938" name="Shape 938"/>
          <p:cNvPicPr preferRelativeResize="0"/>
          <p:nvPr/>
        </p:nvPicPr>
        <p:blipFill>
          <a:blip r:embed="rId10">
            <a:extLst>
              <a:ext uri="{28A0092B-C50C-407E-A947-70E740481C1C}">
                <a14:useLocalDpi xmlns:a14="http://schemas.microsoft.com/office/drawing/2010/main" val="0"/>
              </a:ext>
            </a:extLst>
          </a:blip>
          <a:stretch>
            <a:fillRect/>
          </a:stretch>
        </p:blipFill>
        <p:spPr>
          <a:xfrm>
            <a:off x="9202803" y="9018392"/>
            <a:ext cx="2497691" cy="2497691"/>
          </a:xfrm>
          <a:prstGeom prst="rect">
            <a:avLst/>
          </a:prstGeom>
          <a:noFill/>
          <a:ln>
            <a:noFill/>
          </a:ln>
        </p:spPr>
      </p:pic>
      <p:sp>
        <p:nvSpPr>
          <p:cNvPr id="19" name="矩形 18">
            <a:extLst>
              <a:ext uri="{FF2B5EF4-FFF2-40B4-BE49-F238E27FC236}">
                <a16:creationId xmlns:a16="http://schemas.microsoft.com/office/drawing/2014/main" id="{1219C072-1FF1-400E-B40F-EAEFCF845748}"/>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9335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7" y="5397832"/>
            <a:ext cx="4660845" cy="3228556"/>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什么是逆向工程</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721436" y="6347033"/>
            <a:ext cx="18435269"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逆向工程（又称逆向技术），是一种产品设计技术再现过程，即对一项目标产品进行逆向分析及研究，从而演绎并得出该产品的处理流程、组织结构、功能特性及技术规格等设计要素，以制作出功能相近，但又不完全一样的产品。逆向工程源于商业及军事领域中的硬件分析。其主要目的是在不能轻易获得必要的生产信息的情况下，直接从成品分析，推导出产品的设计原理。</a:t>
            </a:r>
          </a:p>
        </p:txBody>
      </p:sp>
    </p:spTree>
    <p:extLst>
      <p:ext uri="{BB962C8B-B14F-4D97-AF65-F5344CB8AC3E}">
        <p14:creationId xmlns:p14="http://schemas.microsoft.com/office/powerpoint/2010/main" val="3066046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8" y="5397832"/>
            <a:ext cx="8849240" cy="949201"/>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主要包括哪些图？</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用例图：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Object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State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顺序图：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p>
        </p:txBody>
      </p:sp>
      <p:sp>
        <p:nvSpPr>
          <p:cNvPr id="8" name="Shape 96">
            <a:extLst>
              <a:ext uri="{FF2B5EF4-FFF2-40B4-BE49-F238E27FC236}">
                <a16:creationId xmlns:a16="http://schemas.microsoft.com/office/drawing/2014/main" id="{4CD651C3-67A0-479B-A3CD-5B550C65C9F3}"/>
              </a:ext>
            </a:extLst>
          </p:cNvPr>
          <p:cNvSpPr txBox="1"/>
          <p:nvPr/>
        </p:nvSpPr>
        <p:spPr>
          <a:xfrm>
            <a:off x="8387827"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协作图：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Collaboration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组件图：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Component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活动图：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Activity Diagram</a:t>
            </a: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11596459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8" y="5397832"/>
            <a:ext cx="10723500" cy="949201"/>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除了</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还有哪些建模工具？</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VISIO</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POWERDESIGN</a:t>
            </a:r>
          </a:p>
        </p:txBody>
      </p:sp>
      <p:sp>
        <p:nvSpPr>
          <p:cNvPr id="8" name="Shape 96">
            <a:extLst>
              <a:ext uri="{FF2B5EF4-FFF2-40B4-BE49-F238E27FC236}">
                <a16:creationId xmlns:a16="http://schemas.microsoft.com/office/drawing/2014/main" id="{4CD651C3-67A0-479B-A3CD-5B550C65C9F3}"/>
              </a:ext>
            </a:extLst>
          </p:cNvPr>
          <p:cNvSpPr txBox="1"/>
          <p:nvPr/>
        </p:nvSpPr>
        <p:spPr>
          <a:xfrm>
            <a:off x="8387827"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1109974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10993348" y="3162803"/>
            <a:ext cx="2390834" cy="94920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分工</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WORKS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4112005"/>
            <a:ext cx="5543333" cy="5564408"/>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吴思楠：</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主制作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沈家豪：</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汤志东：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审核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叶家威：资料收集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79</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沈舸帆：资料收集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姚天恒：</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与书本结合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p:txBody>
      </p:sp>
    </p:spTree>
    <p:extLst>
      <p:ext uri="{BB962C8B-B14F-4D97-AF65-F5344CB8AC3E}">
        <p14:creationId xmlns:p14="http://schemas.microsoft.com/office/powerpoint/2010/main" val="6339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784012" y="1339050"/>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827075" y="6294722"/>
            <a:ext cx="10723500" cy="112655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谢谢</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75" y="5956022"/>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T H A N K S</a:t>
            </a:r>
          </a:p>
        </p:txBody>
      </p:sp>
    </p:spTree>
    <p:extLst>
      <p:ext uri="{BB962C8B-B14F-4D97-AF65-F5344CB8AC3E}">
        <p14:creationId xmlns:p14="http://schemas.microsoft.com/office/powerpoint/2010/main" val="42287585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3027350" y="1875091"/>
            <a:ext cx="6207146" cy="212140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3489816" y="1387067"/>
            <a:ext cx="5282215"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660647" y="4050358"/>
            <a:ext cx="6940551" cy="300082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简介</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基本</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功能</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简介</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cxnSp>
        <p:nvCxnSpPr>
          <p:cNvPr id="46" name="Shape 46"/>
          <p:cNvCxnSpPr/>
          <p:nvPr/>
        </p:nvCxnSpPr>
        <p:spPr>
          <a:xfrm>
            <a:off x="-287297" y="2492160"/>
            <a:ext cx="24664947" cy="0"/>
          </a:xfrm>
          <a:prstGeom prst="straightConnector1">
            <a:avLst/>
          </a:prstGeom>
          <a:noFill/>
          <a:ln w="9525" cap="flat" cmpd="sng">
            <a:solidFill>
              <a:srgbClr val="CBCBCB"/>
            </a:solidFill>
            <a:prstDash val="solid"/>
            <a:miter/>
            <a:headEnd type="none" w="med" len="med"/>
            <a:tailEnd type="none" w="med" len="med"/>
          </a:ln>
        </p:spPr>
      </p:cxnSp>
      <p:grpSp>
        <p:nvGrpSpPr>
          <p:cNvPr id="47" name="Shape 47"/>
          <p:cNvGrpSpPr/>
          <p:nvPr/>
        </p:nvGrpSpPr>
        <p:grpSpPr>
          <a:xfrm>
            <a:off x="3407661" y="2492160"/>
            <a:ext cx="1307712" cy="783392"/>
            <a:chOff x="1775548" y="1990598"/>
            <a:chExt cx="621122" cy="372086"/>
          </a:xfrm>
        </p:grpSpPr>
        <p:sp>
          <p:nvSpPr>
            <p:cNvPr id="48" name="Shape 48"/>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49" name="Shape 49"/>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54" name="Shape 54"/>
          <p:cNvGrpSpPr/>
          <p:nvPr/>
        </p:nvGrpSpPr>
        <p:grpSpPr>
          <a:xfrm>
            <a:off x="3395903" y="8214776"/>
            <a:ext cx="1307712" cy="888261"/>
            <a:chOff x="6188912" y="23939881"/>
            <a:chExt cx="1307712" cy="888261"/>
          </a:xfrm>
        </p:grpSpPr>
        <p:sp>
          <p:nvSpPr>
            <p:cNvPr id="55" name="Shape 55"/>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56" name="Shape 56"/>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57" name="Shape 57"/>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58" name="Shape 58"/>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65" name="Shape 65"/>
          <p:cNvSpPr txBox="1"/>
          <p:nvPr/>
        </p:nvSpPr>
        <p:spPr>
          <a:xfrm>
            <a:off x="7696976" y="1080492"/>
            <a:ext cx="5354343"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 </a:t>
            </a:r>
            <a:endParaRPr lang="en-US" sz="4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66" name="Shape 66"/>
          <p:cNvSpPr txBox="1"/>
          <p:nvPr/>
        </p:nvSpPr>
        <p:spPr>
          <a:xfrm>
            <a:off x="1560966" y="3954019"/>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9" name="Shape 69"/>
          <p:cNvSpPr txBox="1"/>
          <p:nvPr/>
        </p:nvSpPr>
        <p:spPr>
          <a:xfrm>
            <a:off x="1663903" y="104320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 name="Shape 70"/>
          <p:cNvSpPr txBox="1"/>
          <p:nvPr/>
        </p:nvSpPr>
        <p:spPr>
          <a:xfrm>
            <a:off x="1560966" y="969982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pic>
        <p:nvPicPr>
          <p:cNvPr id="73" name="Shape 73"/>
          <p:cNvPicPr preferRelativeResize="0"/>
          <p:nvPr/>
        </p:nvPicPr>
        <p:blipFill>
          <a:blip r:embed="rId3">
            <a:extLst>
              <a:ext uri="{28A0092B-C50C-407E-A947-70E740481C1C}">
                <a14:useLocalDpi xmlns:a14="http://schemas.microsoft.com/office/drawing/2010/main" val="0"/>
              </a:ext>
            </a:extLst>
          </a:blip>
          <a:stretch>
            <a:fillRect/>
          </a:stretch>
        </p:blipFill>
        <p:spPr>
          <a:xfrm>
            <a:off x="0" y="0"/>
            <a:ext cx="7262966" cy="13716000"/>
          </a:xfrm>
          <a:prstGeom prst="rect">
            <a:avLst/>
          </a:prstGeom>
          <a:noFill/>
          <a:ln>
            <a:noFill/>
          </a:ln>
        </p:spPr>
      </p:pic>
      <p:sp>
        <p:nvSpPr>
          <p:cNvPr id="30" name="Shape 96">
            <a:extLst>
              <a:ext uri="{FF2B5EF4-FFF2-40B4-BE49-F238E27FC236}">
                <a16:creationId xmlns:a16="http://schemas.microsoft.com/office/drawing/2014/main" id="{DDCCA878-F252-493E-9156-1CACC57B6E21}"/>
              </a:ext>
            </a:extLst>
          </p:cNvPr>
          <p:cNvSpPr txBox="1"/>
          <p:nvPr/>
        </p:nvSpPr>
        <p:spPr>
          <a:xfrm>
            <a:off x="7696976" y="2934378"/>
            <a:ext cx="16274648" cy="1078162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b="1" dirty="0">
                <a:solidFill>
                  <a:srgbClr val="FF0000"/>
                </a:solidFill>
                <a:latin typeface="Montserrat" panose="02000505000000020004"/>
                <a:ea typeface="Montserrat" panose="02000505000000020004"/>
                <a:cs typeface="Montserrat" panose="02000505000000020004"/>
                <a:sym typeface="Montserrat" panose="02000505000000020004"/>
              </a:rPr>
              <a:t>Rational Rose</a:t>
            </a: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是面向对象编程（</a:t>
            </a:r>
            <a:r>
              <a:rPr lang="en-US" altLang="zh-CN" sz="2800" b="1" dirty="0">
                <a:solidFill>
                  <a:srgbClr val="FF0000"/>
                </a:solidFill>
                <a:latin typeface="Montserrat" panose="02000505000000020004"/>
                <a:ea typeface="Montserrat" panose="02000505000000020004"/>
                <a:cs typeface="Montserrat" panose="02000505000000020004"/>
                <a:sym typeface="Montserrat" panose="02000505000000020004"/>
              </a:rPr>
              <a:t>OOP</a:t>
            </a: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）和统一建模语言（</a:t>
            </a:r>
            <a:r>
              <a:rPr lang="en-US" altLang="zh-CN" sz="2800" b="1" dirty="0">
                <a:solidFill>
                  <a:srgbClr val="FF0000"/>
                </a:solidFill>
                <a:latin typeface="Montserrat" panose="02000505000000020004"/>
                <a:ea typeface="Montserrat" panose="02000505000000020004"/>
                <a:cs typeface="Montserrat" panose="02000505000000020004"/>
                <a:sym typeface="Montserrat" panose="02000505000000020004"/>
              </a:rPr>
              <a:t>UML</a:t>
            </a: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）工具，用于设计企业级软件应用程序和组件。它在面向对象原则下创建可视化的软件应用程序模型。</a:t>
            </a:r>
            <a:endParaRPr lang="en-US" altLang="zh-CN" sz="2800" b="1" dirty="0">
              <a:solidFill>
                <a:srgbClr val="FF0000"/>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包括了统一建模语言（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OMT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。其中统一建模语言（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）由</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公司</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位世界级面向对象技术专家</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Grady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Booch</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Ivar Jacobson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Jim Rumbaugh</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通过对早期面向对象研究和设计方法的进一步扩展而得来的，它为可视化建模软件奠定了坚实的理论基础。同时这样的渊源也使</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力挫当前市场上很多基于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可视化建模的工具，例如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Microsoft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Visio2002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Oracle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Designer2000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，还有</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PlayCase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BPWin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ERWin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Sybase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PowerDesigner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等等。</a:t>
            </a:r>
          </a:p>
          <a:p>
            <a:pPr lvl="0">
              <a:lnSpc>
                <a:spcPct val="150000"/>
              </a:lnSpc>
              <a:buSzPct val="25000"/>
            </a:pPr>
            <a:r>
              <a:rPr lang="en-US" altLang="zh-CN" sz="2800" b="1" dirty="0">
                <a:solidFill>
                  <a:srgbClr val="FF0000"/>
                </a:solidFill>
                <a:latin typeface="Montserrat" panose="02000505000000020004"/>
                <a:ea typeface="Montserrat" panose="02000505000000020004"/>
                <a:cs typeface="Montserrat" panose="02000505000000020004"/>
                <a:sym typeface="Montserrat" panose="02000505000000020004"/>
              </a:rPr>
              <a:t>Rational Rose </a:t>
            </a: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是一个完全的、具有能满足所有建模环境（</a:t>
            </a:r>
            <a:r>
              <a:rPr lang="en-US" altLang="zh-CN" sz="2800" b="1" dirty="0">
                <a:solidFill>
                  <a:srgbClr val="FF0000"/>
                </a:solidFill>
                <a:latin typeface="Montserrat" panose="02000505000000020004"/>
                <a:ea typeface="Montserrat" panose="02000505000000020004"/>
                <a:cs typeface="Montserrat" panose="02000505000000020004"/>
                <a:sym typeface="Montserrat" panose="02000505000000020004"/>
              </a:rPr>
              <a:t>Web</a:t>
            </a: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开发，数据建模，</a:t>
            </a:r>
            <a:r>
              <a:rPr lang="en-US" altLang="zh-CN" sz="2800" b="1" dirty="0">
                <a:solidFill>
                  <a:srgbClr val="FF0000"/>
                </a:solidFill>
                <a:latin typeface="Montserrat" panose="02000505000000020004"/>
                <a:ea typeface="Montserrat" panose="02000505000000020004"/>
                <a:cs typeface="Montserrat" panose="02000505000000020004"/>
                <a:sym typeface="Montserrat" panose="02000505000000020004"/>
              </a:rPr>
              <a:t>Visual Studio</a:t>
            </a: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和 </a:t>
            </a:r>
            <a:r>
              <a:rPr lang="en-US" altLang="zh-CN" sz="2800" b="1" dirty="0">
                <a:solidFill>
                  <a:srgbClr val="FF0000"/>
                </a:solidFill>
                <a:latin typeface="Montserrat" panose="02000505000000020004"/>
                <a:ea typeface="Montserrat" panose="02000505000000020004"/>
                <a:cs typeface="Montserrat" panose="02000505000000020004"/>
                <a:sym typeface="Montserrat" panose="02000505000000020004"/>
              </a:rPr>
              <a:t>C++ </a:t>
            </a: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）灵活性需求的一套解决方案。</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允许开发人员，项目经理，系统工程师和分析人员在软件开发周期内在将需求和系统的体系架构转换成代码，消除浪费的消耗，对需求和系统的体系架构进行可视化，理解和精练。通过在软件开发周期内使用同一种建模工具可以确保更快更好的创建满足客户需求的可扩展的、灵活的并且可靠的应用系统。</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是当前应用最广泛的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建模工具之一，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 2003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支持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的各个模型图，包括</a:t>
            </a: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用例图、顺序图、协作图、类图、状态图、构件图和部署图</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，但是不直接支持对象图，可以在协作图和类图中画出对象图。并且支持软件开发的双向工程。</a:t>
            </a:r>
          </a:p>
          <a:p>
            <a:pPr lvl="0">
              <a:lnSpc>
                <a:spcPct val="150000"/>
              </a:lnSpc>
              <a:buSzPct val="25000"/>
            </a:pPr>
            <a:endParaRPr lang="zh-CN" alt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 name="矩形 1">
            <a:extLst>
              <a:ext uri="{FF2B5EF4-FFF2-40B4-BE49-F238E27FC236}">
                <a16:creationId xmlns:a16="http://schemas.microsoft.com/office/drawing/2014/main" id="{2369DE71-5507-4B0D-828F-2EC2FB4CA464}"/>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8" name="Shape 278"/>
          <p:cNvSpPr txBox="1"/>
          <p:nvPr/>
        </p:nvSpPr>
        <p:spPr>
          <a:xfrm>
            <a:off x="3536003" y="3639670"/>
            <a:ext cx="16246491" cy="6920754"/>
          </a:xfrm>
          <a:prstGeom prst="rect">
            <a:avLst/>
          </a:prstGeom>
          <a:noFill/>
          <a:ln>
            <a:noFill/>
          </a:ln>
        </p:spPr>
        <p:txBody>
          <a:bodyPr lIns="91425" tIns="45700" rIns="91425" bIns="45700" anchor="t" anchorCtr="0">
            <a:noAutofit/>
          </a:bodyPr>
          <a:lstStyle/>
          <a:p>
            <a:pPr lvl="0" algn="ju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逆向工程（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Reverse Engineer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）就是从现有系统的代码来生成模型的功能。分析已有的代码其主要的目的就是了解代码结构和数据结构，这些对应到模型图就是类图、数据模型图和组件图（对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各种模型图的描述见），也就是通过</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的逆向工程所得到的结果。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所支持的逆向工程功能很强大，包括的编程语言有</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 VB, VC, Java, CORBA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，以及数据库</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DDL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脚本等等，并且可以直接连接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DB2,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SQLServer</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Oracle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Sybase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等数据库导入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Schema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并生成数据模型。 很多大型的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开发的产品都涉及到数据库的使用，对这种大型系统的开发，尤其是做二次开发的情况下，主要的难点就是对源码和数据库结构的分析。而利用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的逆向工程这一功能，就可以完成代码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类图以及数据库</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Schema-&gt;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数据模型图的转换，解决这两大难点，可以使开发和设计人员在对这种大型系统的升级、分析和开发中，更为方便、快捷、有条理地掌握系统结构，不用再为分析庞大的系统结构而头疼</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6" name="Shape 65">
            <a:extLst>
              <a:ext uri="{FF2B5EF4-FFF2-40B4-BE49-F238E27FC236}">
                <a16:creationId xmlns:a16="http://schemas.microsoft.com/office/drawing/2014/main" id="{39C3B64D-FA9C-4EE4-8937-E03EF4210885}"/>
              </a:ext>
            </a:extLst>
          </p:cNvPr>
          <p:cNvSpPr txBox="1"/>
          <p:nvPr/>
        </p:nvSpPr>
        <p:spPr>
          <a:xfrm>
            <a:off x="3536003" y="2228002"/>
            <a:ext cx="6891674"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与逆向工程</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520732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16" name="Shape 65">
            <a:extLst>
              <a:ext uri="{FF2B5EF4-FFF2-40B4-BE49-F238E27FC236}">
                <a16:creationId xmlns:a16="http://schemas.microsoft.com/office/drawing/2014/main" id="{39C3B64D-FA9C-4EE4-8937-E03EF4210885}"/>
              </a:ext>
            </a:extLst>
          </p:cNvPr>
          <p:cNvSpPr txBox="1"/>
          <p:nvPr/>
        </p:nvSpPr>
        <p:spPr>
          <a:xfrm>
            <a:off x="3201896" y="2228002"/>
            <a:ext cx="7440706"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与可视化建模</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63DA481E-36D1-417C-8105-9EA32219DCCD}"/>
              </a:ext>
            </a:extLst>
          </p:cNvPr>
          <p:cNvPicPr>
            <a:picLocks noChangeAspect="1"/>
          </p:cNvPicPr>
          <p:nvPr/>
        </p:nvPicPr>
        <p:blipFill rotWithShape="1">
          <a:blip r:embed="rId3"/>
          <a:srcRect l="9883" t="19247" r="54627" b="23070"/>
          <a:stretch/>
        </p:blipFill>
        <p:spPr>
          <a:xfrm>
            <a:off x="3201896" y="3639670"/>
            <a:ext cx="17734431" cy="810685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103232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基本</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9521089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8" name="Shape 278"/>
          <p:cNvSpPr txBox="1"/>
          <p:nvPr/>
        </p:nvSpPr>
        <p:spPr>
          <a:xfrm>
            <a:off x="3536003" y="3639670"/>
            <a:ext cx="16246491" cy="6920754"/>
          </a:xfrm>
          <a:prstGeom prst="rect">
            <a:avLst/>
          </a:prstGeom>
          <a:noFill/>
          <a:ln>
            <a:noFill/>
          </a:ln>
        </p:spPr>
        <p:txBody>
          <a:bodyPr lIns="91425" tIns="45700" rIns="91425" bIns="45700" anchor="t" anchorCtr="0">
            <a:noAutofit/>
          </a:bodyPr>
          <a:lstStyle/>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、对业务进行建模（工作流）；</a:t>
            </a:r>
          </a:p>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、建立对象模型（表达信息系统内有哪些对象，它们之间是如何协作完成系统功能的）；</a:t>
            </a:r>
          </a:p>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、对数据库进行建模，并可以在对象模型和数据模型之间进行正、逆向工程，相互同步；</a:t>
            </a:r>
          </a:p>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、建立构件模型（表达信息系统的物理组成，如有什么文件、进程、线程、分布如何等等）；</a:t>
            </a:r>
          </a:p>
          <a:p>
            <a:pPr lvl="0"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、生成目标语言的框架代码，如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JAVA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a:t>
            </a:r>
          </a:p>
        </p:txBody>
      </p:sp>
      <p:sp>
        <p:nvSpPr>
          <p:cNvPr id="16" name="Shape 65">
            <a:extLst>
              <a:ext uri="{FF2B5EF4-FFF2-40B4-BE49-F238E27FC236}">
                <a16:creationId xmlns:a16="http://schemas.microsoft.com/office/drawing/2014/main" id="{39C3B64D-FA9C-4EE4-8937-E03EF4210885}"/>
              </a:ext>
            </a:extLst>
          </p:cNvPr>
          <p:cNvSpPr txBox="1"/>
          <p:nvPr/>
        </p:nvSpPr>
        <p:spPr>
          <a:xfrm>
            <a:off x="3536003" y="2228002"/>
            <a:ext cx="6891674"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的基本功能</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2759500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475</TotalTime>
  <Words>1125</Words>
  <Application>Microsoft Office PowerPoint</Application>
  <PresentationFormat>自定义</PresentationFormat>
  <Paragraphs>98</Paragraphs>
  <Slides>24</Slides>
  <Notes>24</Notes>
  <HiddenSlides>0</HiddenSlides>
  <MMClips>1</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24</vt:i4>
      </vt:variant>
    </vt:vector>
  </HeadingPairs>
  <TitlesOfParts>
    <vt:vector size="30" baseType="lpstr">
      <vt:lpstr>Montserrat</vt:lpstr>
      <vt:lpstr>宋体</vt:lpstr>
      <vt:lpstr>Lato</vt:lpstr>
      <vt:lpstr>Arial</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54</cp:revision>
  <dcterms:created xsi:type="dcterms:W3CDTF">2017-03-12T07:55:40Z</dcterms:created>
  <dcterms:modified xsi:type="dcterms:W3CDTF">2017-11-08T09:32:06Z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